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7" r:id="rId21"/>
    <p:sldId id="278" r:id="rId22"/>
    <p:sldId id="280" r:id="rId23"/>
    <p:sldId id="279" r:id="rId24"/>
    <p:sldId id="281" r:id="rId25"/>
    <p:sldId id="275" r:id="rId26"/>
    <p:sldId id="283" r:id="rId27"/>
    <p:sldId id="287" r:id="rId28"/>
    <p:sldId id="284" r:id="rId29"/>
    <p:sldId id="285" r:id="rId30"/>
    <p:sldId id="288" r:id="rId31"/>
    <p:sldId id="286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302" r:id="rId41"/>
    <p:sldId id="299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37" autoAdjust="0"/>
    <p:restoredTop sz="94660"/>
  </p:normalViewPr>
  <p:slideViewPr>
    <p:cSldViewPr snapToGrid="0">
      <p:cViewPr>
        <p:scale>
          <a:sx n="97" d="100"/>
          <a:sy n="97" d="100"/>
        </p:scale>
        <p:origin x="557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7F30-8AAA-47D8-BAAD-75BA6EAAB362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FC54-C9D8-4B94-A151-09D6E9959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F423-61D4-41BB-979E-2A2005CA902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68C2-0996-4765-A81B-683D13A447C6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94AC-9A71-465F-B40D-F4D11513B4E5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5EA0-41DB-40E1-894D-87D23324FAF6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8781-804D-42A4-81CA-182B9FBC149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2A9F-03CA-49E2-ACBA-26FB1F3ED579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16AF-87D1-492D-A524-7F59B9BEDFD8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5003-F27B-46CB-B32A-E872977E3B1F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DF9-EF5F-41DF-9591-C66EB24BCA2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D64DB-2DC5-435B-8745-EC35C27F7E5C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7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ToR</a:t>
            </a:r>
            <a:r>
              <a:rPr lang="en-US" dirty="0" smtClean="0"/>
              <a:t> 5: Mackerel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Kiersten </a:t>
            </a:r>
            <a:r>
              <a:rPr lang="en-US" dirty="0" err="1" smtClean="0"/>
              <a:t>Curti</a:t>
            </a:r>
            <a:r>
              <a:rPr lang="en-US" dirty="0" smtClean="0"/>
              <a:t> &amp; Alex Hansell</a:t>
            </a:r>
          </a:p>
          <a:p>
            <a:r>
              <a:rPr lang="en-US" dirty="0" smtClean="0"/>
              <a:t>Working paper 10</a:t>
            </a:r>
          </a:p>
          <a:p>
            <a:r>
              <a:rPr lang="en-US" dirty="0" smtClean="0"/>
              <a:t>2/XX/24</a:t>
            </a:r>
            <a:endParaRPr lang="en-US" dirty="0"/>
          </a:p>
        </p:txBody>
      </p:sp>
      <p:pic>
        <p:nvPicPr>
          <p:cNvPr id="4" name="Picture 2" descr="Welcome to NOAA | NOAA Fish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52" y="5194214"/>
            <a:ext cx="2937419" cy="11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" y="442991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4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composition comparison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83005"/>
              </p:ext>
            </p:extLst>
          </p:nvPr>
        </p:nvGraphicFramePr>
        <p:xfrm>
          <a:off x="1260567" y="2166779"/>
          <a:ext cx="10093233" cy="34861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44656">
                  <a:extLst>
                    <a:ext uri="{9D8B030D-6E8A-4147-A177-3AD203B41FA5}">
                      <a16:colId xmlns:a16="http://schemas.microsoft.com/office/drawing/2014/main" val="3079510103"/>
                    </a:ext>
                  </a:extLst>
                </a:gridCol>
                <a:gridCol w="1468727">
                  <a:extLst>
                    <a:ext uri="{9D8B030D-6E8A-4147-A177-3AD203B41FA5}">
                      <a16:colId xmlns:a16="http://schemas.microsoft.com/office/drawing/2014/main" val="59652522"/>
                    </a:ext>
                  </a:extLst>
                </a:gridCol>
                <a:gridCol w="1110085">
                  <a:extLst>
                    <a:ext uri="{9D8B030D-6E8A-4147-A177-3AD203B41FA5}">
                      <a16:colId xmlns:a16="http://schemas.microsoft.com/office/drawing/2014/main" val="1235608769"/>
                    </a:ext>
                  </a:extLst>
                </a:gridCol>
                <a:gridCol w="1280867">
                  <a:extLst>
                    <a:ext uri="{9D8B030D-6E8A-4147-A177-3AD203B41FA5}">
                      <a16:colId xmlns:a16="http://schemas.microsoft.com/office/drawing/2014/main" val="976016837"/>
                    </a:ext>
                  </a:extLst>
                </a:gridCol>
                <a:gridCol w="1007616">
                  <a:extLst>
                    <a:ext uri="{9D8B030D-6E8A-4147-A177-3AD203B41FA5}">
                      <a16:colId xmlns:a16="http://schemas.microsoft.com/office/drawing/2014/main" val="2526756768"/>
                    </a:ext>
                  </a:extLst>
                </a:gridCol>
                <a:gridCol w="1297945">
                  <a:extLst>
                    <a:ext uri="{9D8B030D-6E8A-4147-A177-3AD203B41FA5}">
                      <a16:colId xmlns:a16="http://schemas.microsoft.com/office/drawing/2014/main" val="4120158242"/>
                    </a:ext>
                  </a:extLst>
                </a:gridCol>
                <a:gridCol w="1383337">
                  <a:extLst>
                    <a:ext uri="{9D8B030D-6E8A-4147-A177-3AD203B41FA5}">
                      <a16:colId xmlns:a16="http://schemas.microsoft.com/office/drawing/2014/main" val="40035178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age_comp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converged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hessian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NLL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rho_SSB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rho_Fbar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0867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multinomial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2305.805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0.1608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0.3633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-0.228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8678496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dir-mult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1769.636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0.5752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0.8363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-0.4225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63775323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-1488.64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0.9747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1.1804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-0.4947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7942532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-1481.17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0.9476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1.1474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-0.4894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3478372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-1344.85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0.7369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0.7068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-0.2969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2172027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logistic-normal-ar1-miss0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-1578.05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0.8802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-0.4192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0300292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0.6501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0.6585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-0.2722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6634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mvtweedie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0.5006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-0.2307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25777851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94083" y="628323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 OSA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Logistic-normal-ar1-miss0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7" name="TextBox 6"/>
          <p:cNvSpPr txBox="1"/>
          <p:nvPr/>
        </p:nvSpPr>
        <p:spPr>
          <a:xfrm>
            <a:off x="7972378" y="6265078"/>
            <a:ext cx="24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GitHub Run1 &amp; Run2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9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NEFSC </a:t>
            </a:r>
            <a:r>
              <a:rPr lang="en-US" dirty="0" smtClean="0"/>
              <a:t>Albatross OSA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NEFSC </a:t>
            </a:r>
            <a:r>
              <a:rPr lang="en-US" dirty="0" smtClean="0"/>
              <a:t>Bigelow OSA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Logistic-normal-pool0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</a:t>
            </a:r>
            <a:r>
              <a:rPr lang="en-US" dirty="0" smtClean="0"/>
              <a:t>comp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Moved to logistic-normal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9954"/>
              </p:ext>
            </p:extLst>
          </p:nvPr>
        </p:nvGraphicFramePr>
        <p:xfrm>
          <a:off x="118535" y="2814431"/>
          <a:ext cx="7371669" cy="132852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738989609"/>
                    </a:ext>
                  </a:extLst>
                </a:gridCol>
                <a:gridCol w="2432115">
                  <a:extLst>
                    <a:ext uri="{9D8B030D-6E8A-4147-A177-3AD203B41FA5}">
                      <a16:colId xmlns:a16="http://schemas.microsoft.com/office/drawing/2014/main" val="3724293033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1013714399"/>
                    </a:ext>
                  </a:extLst>
                </a:gridCol>
                <a:gridCol w="1027522">
                  <a:extLst>
                    <a:ext uri="{9D8B030D-6E8A-4147-A177-3AD203B41FA5}">
                      <a16:colId xmlns:a16="http://schemas.microsoft.com/office/drawing/2014/main" val="890190821"/>
                    </a:ext>
                  </a:extLst>
                </a:gridCol>
                <a:gridCol w="1023416">
                  <a:extLst>
                    <a:ext uri="{9D8B030D-6E8A-4147-A177-3AD203B41FA5}">
                      <a16:colId xmlns:a16="http://schemas.microsoft.com/office/drawing/2014/main" val="2600922074"/>
                    </a:ext>
                  </a:extLst>
                </a:gridCol>
              </a:tblGrid>
              <a:tr h="6428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age_comp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rho_SSB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rho_Fbar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9566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multinomial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0.1608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0.3633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410003979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logistic-normal-miss0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0.7369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0.7068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-0.2969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3470480370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1" y="99390"/>
            <a:ext cx="4224130" cy="6758609"/>
          </a:xfrm>
        </p:spPr>
      </p:pic>
      <p:sp>
        <p:nvSpPr>
          <p:cNvPr id="8" name="TextBox 7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5794"/>
              </p:ext>
            </p:extLst>
          </p:nvPr>
        </p:nvGraphicFramePr>
        <p:xfrm>
          <a:off x="233765" y="2311432"/>
          <a:ext cx="7570674" cy="19629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78279">
                  <a:extLst>
                    <a:ext uri="{9D8B030D-6E8A-4147-A177-3AD203B41FA5}">
                      <a16:colId xmlns:a16="http://schemas.microsoft.com/office/drawing/2014/main" val="1947285000"/>
                    </a:ext>
                  </a:extLst>
                </a:gridCol>
                <a:gridCol w="952385">
                  <a:extLst>
                    <a:ext uri="{9D8B030D-6E8A-4147-A177-3AD203B41FA5}">
                      <a16:colId xmlns:a16="http://schemas.microsoft.com/office/drawing/2014/main" val="2490984160"/>
                    </a:ext>
                  </a:extLst>
                </a:gridCol>
                <a:gridCol w="628169">
                  <a:extLst>
                    <a:ext uri="{9D8B030D-6E8A-4147-A177-3AD203B41FA5}">
                      <a16:colId xmlns:a16="http://schemas.microsoft.com/office/drawing/2014/main" val="1310314493"/>
                    </a:ext>
                  </a:extLst>
                </a:gridCol>
                <a:gridCol w="686647">
                  <a:extLst>
                    <a:ext uri="{9D8B030D-6E8A-4147-A177-3AD203B41FA5}">
                      <a16:colId xmlns:a16="http://schemas.microsoft.com/office/drawing/2014/main" val="4145456896"/>
                    </a:ext>
                  </a:extLst>
                </a:gridCol>
                <a:gridCol w="773343">
                  <a:extLst>
                    <a:ext uri="{9D8B030D-6E8A-4147-A177-3AD203B41FA5}">
                      <a16:colId xmlns:a16="http://schemas.microsoft.com/office/drawing/2014/main" val="3305229017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090271065"/>
                    </a:ext>
                  </a:extLst>
                </a:gridCol>
                <a:gridCol w="1404613">
                  <a:extLst>
                    <a:ext uri="{9D8B030D-6E8A-4147-A177-3AD203B41FA5}">
                      <a16:colId xmlns:a16="http://schemas.microsoft.com/office/drawing/2014/main" val="675337749"/>
                    </a:ext>
                  </a:extLst>
                </a:gridCol>
                <a:gridCol w="1323208">
                  <a:extLst>
                    <a:ext uri="{9D8B030D-6E8A-4147-A177-3AD203B41FA5}">
                      <a16:colId xmlns:a16="http://schemas.microsoft.com/office/drawing/2014/main" val="199489578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200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7173172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159.1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0.491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35569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168.6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1.309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062529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Beverton</a:t>
                      </a:r>
                      <a:r>
                        <a:rPr lang="en-US" sz="1600" dirty="0">
                          <a:effectLst/>
                        </a:rPr>
                        <a:t> holt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190.8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0.693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49486631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9" y="0"/>
            <a:ext cx="42862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6936" y="452575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2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varying selectivity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835"/>
              </p:ext>
            </p:extLst>
          </p:nvPr>
        </p:nvGraphicFramePr>
        <p:xfrm>
          <a:off x="211026" y="2285085"/>
          <a:ext cx="7755104" cy="1402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86634">
                  <a:extLst>
                    <a:ext uri="{9D8B030D-6E8A-4147-A177-3AD203B41FA5}">
                      <a16:colId xmlns:a16="http://schemas.microsoft.com/office/drawing/2014/main" val="3791066654"/>
                    </a:ext>
                  </a:extLst>
                </a:gridCol>
                <a:gridCol w="986634">
                  <a:extLst>
                    <a:ext uri="{9D8B030D-6E8A-4147-A177-3AD203B41FA5}">
                      <a16:colId xmlns:a16="http://schemas.microsoft.com/office/drawing/2014/main" val="1184707550"/>
                    </a:ext>
                  </a:extLst>
                </a:gridCol>
                <a:gridCol w="612034">
                  <a:extLst>
                    <a:ext uri="{9D8B030D-6E8A-4147-A177-3AD203B41FA5}">
                      <a16:colId xmlns:a16="http://schemas.microsoft.com/office/drawing/2014/main" val="267544966"/>
                    </a:ext>
                  </a:extLst>
                </a:gridCol>
                <a:gridCol w="668986">
                  <a:extLst>
                    <a:ext uri="{9D8B030D-6E8A-4147-A177-3AD203B41FA5}">
                      <a16:colId xmlns:a16="http://schemas.microsoft.com/office/drawing/2014/main" val="4282396340"/>
                    </a:ext>
                  </a:extLst>
                </a:gridCol>
                <a:gridCol w="861499">
                  <a:extLst>
                    <a:ext uri="{9D8B030D-6E8A-4147-A177-3AD203B41FA5}">
                      <a16:colId xmlns:a16="http://schemas.microsoft.com/office/drawing/2014/main" val="3122498451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3640832438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276148315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06992967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Mase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198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-0.4596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833078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2dar-1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327.6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-0.3835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20087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330.4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0.609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-0.3622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244867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-0.4192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0.955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30951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24170" y="390582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7135" y="598727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 </a:t>
            </a:r>
            <a:r>
              <a:rPr lang="en-US" dirty="0" smtClean="0"/>
              <a:t>WP 10 </a:t>
            </a:r>
            <a:endParaRPr lang="en-US" dirty="0"/>
          </a:p>
        </p:txBody>
      </p:sp>
      <p:pic>
        <p:nvPicPr>
          <p:cNvPr id="7" name="image1.png"/>
          <p:cNvPicPr/>
          <p:nvPr/>
        </p:nvPicPr>
        <p:blipFill rotWithShape="1">
          <a:blip r:embed="rId2"/>
          <a:srcRect r="74728"/>
          <a:stretch/>
        </p:blipFill>
        <p:spPr>
          <a:xfrm>
            <a:off x="8182236" y="646604"/>
            <a:ext cx="2969217" cy="5340674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453" y="2493178"/>
            <a:ext cx="906139" cy="16475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benchmark 2017</a:t>
            </a:r>
          </a:p>
          <a:p>
            <a:endParaRPr lang="en-US" dirty="0"/>
          </a:p>
          <a:p>
            <a:r>
              <a:rPr lang="en-US" dirty="0" smtClean="0"/>
              <a:t>Last </a:t>
            </a:r>
            <a:r>
              <a:rPr lang="en-US" dirty="0" smtClean="0"/>
              <a:t>management track </a:t>
            </a:r>
            <a:r>
              <a:rPr lang="en-US" dirty="0" smtClean="0"/>
              <a:t>2023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management track 2025</a:t>
            </a:r>
          </a:p>
          <a:p>
            <a:endParaRPr lang="en-US" dirty="0" smtClean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20" y="209223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9 </a:t>
            </a:r>
            <a:r>
              <a:rPr lang="en-US" dirty="0" smtClean="0"/>
              <a:t>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72" y="245810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41322" y="109039"/>
            <a:ext cx="3841115" cy="6148070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712124" y="5178143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 = none; m2 = </a:t>
            </a:r>
            <a:r>
              <a:rPr lang="en-US" dirty="0" smtClean="0"/>
              <a:t>IID; </a:t>
            </a:r>
            <a:r>
              <a:rPr lang="en-US" dirty="0"/>
              <a:t>m3 = </a:t>
            </a:r>
            <a:r>
              <a:rPr lang="en-US" dirty="0" smtClean="0"/>
              <a:t>AR1_y; </a:t>
            </a:r>
            <a:r>
              <a:rPr lang="en-US" dirty="0"/>
              <a:t>m4 = </a:t>
            </a:r>
            <a:r>
              <a:rPr lang="en-US" dirty="0" smtClean="0"/>
              <a:t>2DAR1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82661" cy="1600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Time varying selectivity</a:t>
            </a:r>
            <a:endParaRPr lang="en-US" sz="4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fld id="{500EB4D7-AA10-4547-81A4-9EE06EF1A0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NAA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12" y="5278582"/>
            <a:ext cx="439126" cy="4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536"/>
              </p:ext>
            </p:extLst>
          </p:nvPr>
        </p:nvGraphicFramePr>
        <p:xfrm>
          <a:off x="598515" y="1841316"/>
          <a:ext cx="6883360" cy="33649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0420">
                  <a:extLst>
                    <a:ext uri="{9D8B030D-6E8A-4147-A177-3AD203B41FA5}">
                      <a16:colId xmlns:a16="http://schemas.microsoft.com/office/drawing/2014/main" val="1080170417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534881542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41511824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85432339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010585693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956323646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3633855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61834983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dAIC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71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349557806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463156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ar1_y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190.8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84245627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208.9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1.167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14947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2dar1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214.2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63366477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7215" y="534674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pic>
        <p:nvPicPr>
          <p:cNvPr id="5" name="image1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2293" y="365125"/>
            <a:ext cx="3483916" cy="557784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9245603" y="607821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13 WP 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effects on </a:t>
            </a:r>
            <a:r>
              <a:rPr lang="en-US" dirty="0" smtClean="0"/>
              <a:t>NAA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 at 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Deviations in numbers at 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3936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11 </a:t>
            </a:r>
            <a:r>
              <a:rPr lang="en-US" dirty="0" smtClean="0"/>
              <a:t>WP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7674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12 </a:t>
            </a:r>
            <a:r>
              <a:rPr lang="en-US" dirty="0" smtClean="0"/>
              <a:t>WP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11" name="image9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95311" y="2765320"/>
            <a:ext cx="4846740" cy="3164098"/>
          </a:xfrm>
          <a:prstGeom prst="rect">
            <a:avLst/>
          </a:prstGeom>
          <a:ln/>
        </p:spPr>
      </p:pic>
      <p:pic>
        <p:nvPicPr>
          <p:cNvPr id="12" name="image12.png"/>
          <p:cNvPicPr>
            <a:picLocks noGrp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2765320"/>
            <a:ext cx="5183188" cy="2867878"/>
          </a:xfrm>
          <a:prstGeom prst="rect">
            <a:avLst/>
          </a:prstGeom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ASAP</a:t>
            </a:r>
          </a:p>
          <a:p>
            <a:pPr lvl="1"/>
            <a:r>
              <a:rPr lang="en-US" dirty="0" smtClean="0"/>
              <a:t>Ages 1-10+</a:t>
            </a:r>
          </a:p>
          <a:p>
            <a:pPr lvl="1"/>
            <a:r>
              <a:rPr lang="en-US" dirty="0" smtClean="0"/>
              <a:t>Catch at age (1968-2022)</a:t>
            </a:r>
          </a:p>
          <a:p>
            <a:pPr lvl="1"/>
            <a:r>
              <a:rPr lang="en-US" dirty="0" smtClean="0"/>
              <a:t>Surveys:</a:t>
            </a:r>
          </a:p>
          <a:p>
            <a:pPr lvl="2"/>
            <a:r>
              <a:rPr lang="en-US" dirty="0" smtClean="0"/>
              <a:t>NEFSC spring (Albatross 1968-2008)</a:t>
            </a:r>
          </a:p>
          <a:p>
            <a:pPr lvl="2"/>
            <a:r>
              <a:rPr lang="en-US" dirty="0" smtClean="0"/>
              <a:t>NEFSC spring (Bigelow 2009-2022)</a:t>
            </a:r>
          </a:p>
          <a:p>
            <a:pPr lvl="2"/>
            <a:r>
              <a:rPr lang="en-US" dirty="0" smtClean="0"/>
              <a:t>Egg survey (1983-1987; 2000-2022)</a:t>
            </a:r>
            <a:endParaRPr lang="en-US" dirty="0"/>
          </a:p>
          <a:p>
            <a:pPr lvl="1"/>
            <a:r>
              <a:rPr lang="en-US" dirty="0" smtClean="0"/>
              <a:t>Natural mortality = 0.2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</a:t>
            </a:r>
          </a:p>
          <a:p>
            <a:pPr lvl="1"/>
            <a:r>
              <a:rPr lang="en-US" dirty="0" smtClean="0"/>
              <a:t>Logistic-normal-ar1-miss0</a:t>
            </a:r>
          </a:p>
          <a:p>
            <a:pPr lvl="1"/>
            <a:r>
              <a:rPr lang="en-US" dirty="0" smtClean="0"/>
              <a:t>2dar1 on NAA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7489767" y="4491021"/>
            <a:ext cx="3099513" cy="1481636"/>
          </a:xfrm>
          <a:prstGeom prst="rect">
            <a:avLst/>
          </a:prstGeom>
        </p:spPr>
      </p:pic>
      <p:pic>
        <p:nvPicPr>
          <p:cNvPr id="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767" y="217168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7862" y="795131"/>
            <a:ext cx="6060597" cy="5467090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38200" y="2476156"/>
            <a:ext cx="2896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 1 = Catch</a:t>
            </a:r>
          </a:p>
          <a:p>
            <a:endParaRPr lang="en-US" sz="2400" dirty="0" smtClean="0"/>
          </a:p>
          <a:p>
            <a:r>
              <a:rPr lang="en-US" sz="2400" dirty="0" smtClean="0"/>
              <a:t>Block 2 = Egg index</a:t>
            </a:r>
          </a:p>
          <a:p>
            <a:endParaRPr lang="en-US" sz="2400" dirty="0" smtClean="0"/>
          </a:p>
          <a:p>
            <a:r>
              <a:rPr lang="en-US" sz="2400" dirty="0" smtClean="0"/>
              <a:t>Block 3 = Albatross</a:t>
            </a:r>
          </a:p>
          <a:p>
            <a:endParaRPr lang="en-US" sz="2400" dirty="0" smtClean="0"/>
          </a:p>
          <a:p>
            <a:r>
              <a:rPr lang="en-US" sz="2400" dirty="0" smtClean="0"/>
              <a:t>Block 4= Bigelow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5" name="image26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9793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14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36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 age composition OSA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9358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18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6" name="image23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9793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15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9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Bigelow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7" name="image25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9793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16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panel recommendations: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Bigelow age comps OSA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9358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20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59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6" name="image24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9793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17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8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 age comps OSA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9358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19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6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Retro: SSB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63270" y="3006726"/>
            <a:ext cx="4204586" cy="26227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21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0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Retro: 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9186" y="3069120"/>
            <a:ext cx="4039263" cy="250668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21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39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08371"/>
              </p:ext>
            </p:extLst>
          </p:nvPr>
        </p:nvGraphicFramePr>
        <p:xfrm>
          <a:off x="1444191" y="3378090"/>
          <a:ext cx="3377902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88951">
                  <a:extLst>
                    <a:ext uri="{9D8B030D-6E8A-4147-A177-3AD203B41FA5}">
                      <a16:colId xmlns:a16="http://schemas.microsoft.com/office/drawing/2014/main" val="130954211"/>
                    </a:ext>
                  </a:extLst>
                </a:gridCol>
                <a:gridCol w="1688951">
                  <a:extLst>
                    <a:ext uri="{9D8B030D-6E8A-4147-A177-3AD203B41FA5}">
                      <a16:colId xmlns:a16="http://schemas.microsoft.com/office/drawing/2014/main" val="41858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NEFSC </a:t>
                      </a:r>
                      <a:r>
                        <a:rPr lang="en-US" dirty="0" smtClean="0"/>
                        <a:t>Bigelow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Egg Survey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17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962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94064" y="617696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22 </a:t>
            </a:r>
            <a:r>
              <a:rPr lang="en-US" dirty="0" smtClean="0"/>
              <a:t>WP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7022" y="434327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able 5 WP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10" name="image15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224099" y="1113183"/>
            <a:ext cx="5496123" cy="5063780"/>
          </a:xfrm>
          <a:prstGeom prst="rect">
            <a:avLst/>
          </a:prstGeom>
          <a:ln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5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34460"/>
              </p:ext>
            </p:extLst>
          </p:nvPr>
        </p:nvGraphicFramePr>
        <p:xfrm>
          <a:off x="383458" y="2639186"/>
          <a:ext cx="3657600" cy="1127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259186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57574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Percent Bias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63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560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1663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SSB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3893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62258" y="5816324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23 </a:t>
            </a:r>
            <a:r>
              <a:rPr lang="en-US" dirty="0" smtClean="0"/>
              <a:t>WP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6138" y="387134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6 WP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8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19829" y="723624"/>
            <a:ext cx="5943600" cy="50927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8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3944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Similar </a:t>
            </a:r>
            <a:r>
              <a:rPr lang="en-US" dirty="0" smtClean="0"/>
              <a:t>fits to </a:t>
            </a:r>
            <a:r>
              <a:rPr lang="en-US" dirty="0" smtClean="0"/>
              <a:t>aggregate </a:t>
            </a:r>
            <a:r>
              <a:rPr lang="en-US" dirty="0" smtClean="0"/>
              <a:t>time series</a:t>
            </a:r>
          </a:p>
          <a:p>
            <a:endParaRPr lang="en-US" dirty="0"/>
          </a:p>
          <a:p>
            <a:r>
              <a:rPr lang="en-US" dirty="0" smtClean="0"/>
              <a:t>Good fits to age comps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Retros</a:t>
            </a:r>
            <a:r>
              <a:rPr lang="en-US" dirty="0" smtClean="0"/>
              <a:t> are better in </a:t>
            </a:r>
            <a:r>
              <a:rPr lang="en-US" dirty="0" smtClean="0"/>
              <a:t>WHAM</a:t>
            </a:r>
          </a:p>
          <a:p>
            <a:endParaRPr lang="en-US" dirty="0"/>
          </a:p>
          <a:p>
            <a:r>
              <a:rPr lang="en-US" dirty="0" smtClean="0"/>
              <a:t>Poor prediction skill for the egg survey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Passes self-test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5777" y="215994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Mohns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60273473"/>
              </p:ext>
            </p:extLst>
          </p:nvPr>
        </p:nvGraphicFramePr>
        <p:xfrm>
          <a:off x="7763629" y="2596746"/>
          <a:ext cx="2824329" cy="126187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406960820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338335047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5948898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865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-0.306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0.162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21767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8568263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59978925"/>
                  </a:ext>
                </a:extLst>
              </a:tr>
            </a:tbl>
          </a:graphicData>
        </a:graphic>
      </p:graphicFrame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reference </a:t>
            </a:r>
            <a:r>
              <a:rPr lang="en-US" dirty="0"/>
              <a:t>p</a:t>
            </a:r>
            <a:r>
              <a:rPr lang="en-US" dirty="0" smtClean="0"/>
              <a:t>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7939917"/>
              </p:ext>
            </p:extLst>
          </p:nvPr>
        </p:nvGraphicFramePr>
        <p:xfrm>
          <a:off x="475571" y="2461972"/>
          <a:ext cx="5392799" cy="2021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70349">
                  <a:extLst>
                    <a:ext uri="{9D8B030D-6E8A-4147-A177-3AD203B41FA5}">
                      <a16:colId xmlns:a16="http://schemas.microsoft.com/office/drawing/2014/main" val="1808607293"/>
                    </a:ext>
                  </a:extLst>
                </a:gridCol>
                <a:gridCol w="1995003">
                  <a:extLst>
                    <a:ext uri="{9D8B030D-6E8A-4147-A177-3AD203B41FA5}">
                      <a16:colId xmlns:a16="http://schemas.microsoft.com/office/drawing/2014/main" val="1482904636"/>
                    </a:ext>
                  </a:extLst>
                </a:gridCol>
                <a:gridCol w="2227447">
                  <a:extLst>
                    <a:ext uri="{9D8B030D-6E8A-4147-A177-3AD203B41FA5}">
                      <a16:colId xmlns:a16="http://schemas.microsoft.com/office/drawing/2014/main" val="3772055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7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4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SSB40%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154,107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(86,490 – 332,677)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128,150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(49,587-331,184)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4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30,460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(17,321 – 63,448)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23,724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(9,123 </a:t>
                      </a:r>
                      <a:r>
                        <a:rPr lang="en-US" dirty="0" smtClean="0"/>
                        <a:t>– </a:t>
                      </a:r>
                      <a:r>
                        <a:rPr lang="en-US" dirty="0" smtClean="0"/>
                        <a:t>61,693)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14343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65364" y="517060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7 WP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9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85829" y="1176791"/>
            <a:ext cx="5042452" cy="5147835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8682824" y="755374"/>
            <a:ext cx="144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= ASAP</a:t>
            </a:r>
          </a:p>
          <a:p>
            <a:r>
              <a:rPr lang="en-US" dirty="0" smtClean="0"/>
              <a:t>M2 = WHAM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24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28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3890"/>
              </p:ext>
            </p:extLst>
          </p:nvPr>
        </p:nvGraphicFramePr>
        <p:xfrm>
          <a:off x="4397071" y="859817"/>
          <a:ext cx="7521929" cy="476707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40241">
                  <a:extLst>
                    <a:ext uri="{9D8B030D-6E8A-4147-A177-3AD203B41FA5}">
                      <a16:colId xmlns:a16="http://schemas.microsoft.com/office/drawing/2014/main" val="971108870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1552520032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4232604823"/>
                    </a:ext>
                  </a:extLst>
                </a:gridCol>
                <a:gridCol w="839203">
                  <a:extLst>
                    <a:ext uri="{9D8B030D-6E8A-4147-A177-3AD203B41FA5}">
                      <a16:colId xmlns:a16="http://schemas.microsoft.com/office/drawing/2014/main" val="725335587"/>
                    </a:ext>
                  </a:extLst>
                </a:gridCol>
                <a:gridCol w="1041280">
                  <a:extLst>
                    <a:ext uri="{9D8B030D-6E8A-4147-A177-3AD203B41FA5}">
                      <a16:colId xmlns:a16="http://schemas.microsoft.com/office/drawing/2014/main" val="4063044472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2465431316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2145045755"/>
                    </a:ext>
                  </a:extLst>
                </a:gridCol>
                <a:gridCol w="940241">
                  <a:extLst>
                    <a:ext uri="{9D8B030D-6E8A-4147-A177-3AD203B41FA5}">
                      <a16:colId xmlns:a16="http://schemas.microsoft.com/office/drawing/2014/main" val="19990911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</a:rPr>
                        <a:t>Par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WHAM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ASAP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1555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56696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14159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227025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43721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17764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100647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40146368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79974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12770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500858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67524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32341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143307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5734784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87139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7424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1022820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77038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43184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156933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4439521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83319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2044805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81551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47719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176672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4010492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162717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3782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7889403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2439083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14390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15429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110092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12618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6127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27331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513535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16285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214936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14671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30242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876505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Catch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15422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416762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15694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9268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33414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7964334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131200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7204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2389543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91342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28584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294287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322583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115979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4714488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107496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29362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405817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1497337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102721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7940735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111252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29651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470921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8763060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91150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12168829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116499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29937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524124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025303906"/>
                  </a:ext>
                </a:extLst>
              </a:tr>
            </a:tbl>
          </a:graphicData>
        </a:graphic>
      </p:graphicFrame>
      <p:pic>
        <p:nvPicPr>
          <p:cNvPr id="4" name="image1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2636" y="2043485"/>
            <a:ext cx="4079019" cy="2862469"/>
          </a:xfrm>
          <a:prstGeom prst="rect">
            <a:avLst/>
          </a:prstGeom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2412" y="516720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8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8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Age Structured Assessment Program (ASAP)</a:t>
            </a:r>
          </a:p>
          <a:p>
            <a:r>
              <a:rPr lang="en-US" dirty="0" smtClean="0"/>
              <a:t>Ages 1-10+</a:t>
            </a:r>
          </a:p>
          <a:p>
            <a:r>
              <a:rPr lang="en-US" dirty="0" smtClean="0"/>
              <a:t>Catch at age (1968-2022)</a:t>
            </a:r>
          </a:p>
          <a:p>
            <a:r>
              <a:rPr lang="en-US" dirty="0" smtClean="0"/>
              <a:t>Surveys:</a:t>
            </a:r>
          </a:p>
          <a:p>
            <a:pPr lvl="1"/>
            <a:r>
              <a:rPr lang="en-US" dirty="0" smtClean="0"/>
              <a:t>NEFSC spring (Albatross 1968-2008)</a:t>
            </a:r>
          </a:p>
          <a:p>
            <a:pPr lvl="1"/>
            <a:r>
              <a:rPr lang="en-US" dirty="0" smtClean="0"/>
              <a:t>NEFSC spring (Bigelow 2009-2022)</a:t>
            </a:r>
          </a:p>
          <a:p>
            <a:pPr lvl="1"/>
            <a:r>
              <a:rPr lang="en-US" dirty="0" smtClean="0"/>
              <a:t>Egg survey (1983-1987; 2000-2022)</a:t>
            </a:r>
          </a:p>
          <a:p>
            <a:endParaRPr lang="en-US" dirty="0"/>
          </a:p>
          <a:p>
            <a:r>
              <a:rPr lang="en-US" dirty="0" smtClean="0"/>
              <a:t>Natural mortality = 0.2</a:t>
            </a:r>
          </a:p>
          <a:p>
            <a:endParaRPr lang="en-US" dirty="0"/>
          </a:p>
        </p:txBody>
      </p:sp>
      <p:pic>
        <p:nvPicPr>
          <p:cNvPr id="5" name="image1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35595" y="382588"/>
            <a:ext cx="5943600" cy="2616200"/>
          </a:xfrm>
          <a:prstGeom prst="rect">
            <a:avLst/>
          </a:prstGeom>
          <a:ln/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93" y="3066257"/>
            <a:ext cx="3511004" cy="351100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3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ASAP to WHAM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933994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r>
              <a:rPr lang="en-US" sz="2400" dirty="0" smtClean="0"/>
              <a:t>WHAM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25 </a:t>
            </a:r>
            <a:r>
              <a:rPr lang="en-US" dirty="0" smtClean="0"/>
              <a:t>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3" y="3228136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44763" y="256336"/>
            <a:ext cx="5943600" cy="59436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2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WHAM run: </a:t>
            </a:r>
          </a:p>
          <a:p>
            <a:pPr lvl="1"/>
            <a:r>
              <a:rPr lang="en-US" dirty="0" smtClean="0"/>
              <a:t>logistic-normal-ar1-miss0 </a:t>
            </a:r>
            <a:r>
              <a:rPr lang="en-US" dirty="0" smtClean="0"/>
              <a:t>for fleet and </a:t>
            </a:r>
            <a:r>
              <a:rPr lang="en-US" dirty="0" smtClean="0"/>
              <a:t>surveys</a:t>
            </a:r>
          </a:p>
          <a:p>
            <a:pPr lvl="1"/>
            <a:r>
              <a:rPr lang="en-US" dirty="0" smtClean="0"/>
              <a:t>2dar1 on NAA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 had decent diagnostics</a:t>
            </a:r>
          </a:p>
          <a:p>
            <a:endParaRPr lang="en-US" dirty="0"/>
          </a:p>
          <a:p>
            <a:r>
              <a:rPr lang="en-US" dirty="0" smtClean="0"/>
              <a:t>WHAM had improved </a:t>
            </a:r>
            <a:r>
              <a:rPr lang="en-US" dirty="0" err="1" smtClean="0"/>
              <a:t>retros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Minor differences BRPs and </a:t>
            </a:r>
            <a:r>
              <a:rPr lang="en-US" dirty="0" smtClean="0"/>
              <a:t>projections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Research recommendations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level of process error for numbers at age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 varying survey catchability and selectivity</a:t>
            </a:r>
          </a:p>
          <a:p>
            <a:endParaRPr lang="en-US" dirty="0"/>
          </a:p>
          <a:p>
            <a:r>
              <a:rPr lang="en-US" dirty="0" smtClean="0"/>
              <a:t>Time varying 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Projection assumptions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 like run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5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2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Albatross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24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Bigelow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2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5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survey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86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 at 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/>
          <p:cNvSpPr txBox="1"/>
          <p:nvPr/>
        </p:nvSpPr>
        <p:spPr>
          <a:xfrm>
            <a:off x="8307977" y="627017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indices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15" y="212362"/>
            <a:ext cx="3517084" cy="3517084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91" y="3452655"/>
            <a:ext cx="3331731" cy="333173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5" y="1799499"/>
            <a:ext cx="4351338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25999" y="1619794"/>
            <a:ext cx="203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1 = Egg index</a:t>
            </a:r>
          </a:p>
          <a:p>
            <a:r>
              <a:rPr lang="en-US" dirty="0" smtClean="0"/>
              <a:t>Index 2 = Albatross</a:t>
            </a:r>
          </a:p>
          <a:p>
            <a:r>
              <a:rPr lang="en-US" dirty="0" smtClean="0"/>
              <a:t>Index 3= Bigelow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1254" y="625964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25998" y="615083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ASAP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ASAP to WHAM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933994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r>
              <a:rPr lang="en-US" sz="2400" dirty="0" smtClean="0"/>
              <a:t>WHAM</a:t>
            </a:r>
          </a:p>
          <a:p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01640" y="313509"/>
            <a:ext cx="5943600" cy="59436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 </a:t>
            </a:r>
            <a:r>
              <a:rPr lang="en-US" dirty="0" smtClean="0"/>
              <a:t>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3" y="3228136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3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61" y="365125"/>
            <a:ext cx="3261360" cy="3282233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80" y="3647358"/>
            <a:ext cx="3115492" cy="3125415"/>
          </a:xfrm>
          <a:prstGeom prst="rect">
            <a:avLst/>
          </a:prstGeom>
        </p:spPr>
      </p:pic>
      <p:pic>
        <p:nvPicPr>
          <p:cNvPr id="5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6206" y="1566530"/>
            <a:ext cx="4821715" cy="4703642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5205549" y="1690688"/>
            <a:ext cx="23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1 = Catch</a:t>
            </a:r>
          </a:p>
          <a:p>
            <a:r>
              <a:rPr lang="en-US" dirty="0" smtClean="0"/>
              <a:t>Block 2 = Egg index</a:t>
            </a:r>
          </a:p>
          <a:p>
            <a:r>
              <a:rPr lang="en-US" dirty="0" smtClean="0"/>
              <a:t>Block 3 = Albatross</a:t>
            </a:r>
          </a:p>
          <a:p>
            <a:r>
              <a:rPr lang="en-US" dirty="0" smtClean="0"/>
              <a:t>Block 4= Bigelow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4083" y="628323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03235" y="6033184"/>
            <a:ext cx="16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 </a:t>
            </a:r>
            <a:r>
              <a:rPr lang="en-US" dirty="0" smtClean="0"/>
              <a:t>WP 10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1079</Words>
  <Application>Microsoft Office PowerPoint</Application>
  <PresentationFormat>Widescreen</PresentationFormat>
  <Paragraphs>652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ToR 5: Mackerel</vt:lpstr>
      <vt:lpstr>Timeline</vt:lpstr>
      <vt:lpstr>Previous panel recommendations:</vt:lpstr>
      <vt:lpstr>Data inputs</vt:lpstr>
      <vt:lpstr>Catch at age</vt:lpstr>
      <vt:lpstr>Survey indices</vt:lpstr>
      <vt:lpstr>The plan</vt:lpstr>
      <vt:lpstr>ASAP to WHAM</vt:lpstr>
      <vt:lpstr>Selectivity</vt:lpstr>
      <vt:lpstr>The plan</vt:lpstr>
      <vt:lpstr>Age composition comparison</vt:lpstr>
      <vt:lpstr>Catch OSA</vt:lpstr>
      <vt:lpstr>NEFSC Albatross OSA</vt:lpstr>
      <vt:lpstr>NEFSC Bigelow OSA</vt:lpstr>
      <vt:lpstr>Age comp summary</vt:lpstr>
      <vt:lpstr>The plan</vt:lpstr>
      <vt:lpstr>Recruitment</vt:lpstr>
      <vt:lpstr>The plan</vt:lpstr>
      <vt:lpstr>Time varying selectivity</vt:lpstr>
      <vt:lpstr>Time varying selectivity</vt:lpstr>
      <vt:lpstr>The plan</vt:lpstr>
      <vt:lpstr>Random effects on NAA</vt:lpstr>
      <vt:lpstr>Random effects on NAA</vt:lpstr>
      <vt:lpstr>Data inputs</vt:lpstr>
      <vt:lpstr>Selectivity</vt:lpstr>
      <vt:lpstr>Catch aggregate fit</vt:lpstr>
      <vt:lpstr>Catch age composition OSA</vt:lpstr>
      <vt:lpstr>Egg survey aggregate fit</vt:lpstr>
      <vt:lpstr>Bigelow survey aggregate fit</vt:lpstr>
      <vt:lpstr>Bigelow age comps OSA</vt:lpstr>
      <vt:lpstr>Albatross survey aggregate fit</vt:lpstr>
      <vt:lpstr>Albatross age comps OSA</vt:lpstr>
      <vt:lpstr>Retro: SSB</vt:lpstr>
      <vt:lpstr>Retro: F</vt:lpstr>
      <vt:lpstr>MASE</vt:lpstr>
      <vt:lpstr>Self-test</vt:lpstr>
      <vt:lpstr>Diagnostic Summary</vt:lpstr>
      <vt:lpstr>Biological reference points</vt:lpstr>
      <vt:lpstr>Projections</vt:lpstr>
      <vt:lpstr>ASAP to WHAM</vt:lpstr>
      <vt:lpstr>Summary</vt:lpstr>
      <vt:lpstr>Back pocket slides</vt:lpstr>
      <vt:lpstr>Asap like run</vt:lpstr>
      <vt:lpstr>Catch</vt:lpstr>
      <vt:lpstr>Albatross</vt:lpstr>
      <vt:lpstr>Bigelow</vt:lpstr>
      <vt:lpstr>Egg survey</vt:lpstr>
      <vt:lpstr>Egg survey</vt:lpstr>
      <vt:lpstr>Retro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Alex Hansell</cp:lastModifiedBy>
  <cp:revision>22</cp:revision>
  <dcterms:created xsi:type="dcterms:W3CDTF">2024-02-05T20:54:38Z</dcterms:created>
  <dcterms:modified xsi:type="dcterms:W3CDTF">2024-02-07T14:28:13Z</dcterms:modified>
</cp:coreProperties>
</file>